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5" r:id="rId21"/>
    <p:sldId id="283" r:id="rId22"/>
    <p:sldId id="284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  <p:embeddedFont>
      <p:font typeface="Nunito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c2ed827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c2ed827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c2ed827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c2ed827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c2ed827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c2ed827c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c2ed827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c2ed827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05c2ed827c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05c2ed827c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5c2ed827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5c2ed827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5c13938da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5c13938da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5c13938da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5c13938da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5c13938da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5c13938da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05c13938da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05c13938da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c2ed82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5c2ed82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5c2ed827c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05c2ed827c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05c8b25983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05c8b25983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5c2ed827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5c2ed827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5c2ed827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5c2ed827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5c13938d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5c13938d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5c2ed827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5c2ed827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c2ed827c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c2ed827c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c2ed827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c2ed827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c2ed827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05c2ed827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311708" y="10115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DDOS Detection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Machine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Inference for categorical data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819150" y="1685925"/>
            <a:ext cx="7505700" cy="31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Categorical features are highly imbalanced.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Nominal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Hence, they need </a:t>
            </a:r>
            <a:r>
              <a:rPr lang="en" sz="1402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encoding 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1st Approach : OneHot Encoder</a:t>
            </a:r>
            <a:b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Sub-categories in protocol_type: 3</a:t>
            </a:r>
            <a:b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Sub-categories in service: 66</a:t>
            </a:r>
            <a:b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Sub-categories in flag: 11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Onehot Encoding would have result in (66+11+3-3) = 77 columns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This would increase the complexity of the model,due to increase in dimension.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Alternate approach: BaseN Encoding.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65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3"/>
              <a:buFont typeface="Montserrat"/>
              <a:buChar char="➢"/>
            </a:pPr>
            <a:r>
              <a:rPr lang="en" sz="1402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This would result in addition of  (7+4+2)-3 = 10 columns</a:t>
            </a:r>
            <a:endParaRPr sz="1402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402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819150" y="802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FEATURE SELECTION 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5" name="Google Shape;195;p23"/>
          <p:cNvSpPr txBox="1">
            <a:spLocks noGrp="1"/>
          </p:cNvSpPr>
          <p:nvPr>
            <p:ph type="body" idx="1"/>
          </p:nvPr>
        </p:nvSpPr>
        <p:spPr>
          <a:xfrm>
            <a:off x="819150" y="170285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As there are large number of features, the complexity increases with the number of samples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The probability of overfitting is very high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Hence by removing the irrelevant and redundant features, difference can be seen in the original dataset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t="23517" b="12297"/>
          <a:stretch/>
        </p:blipFill>
        <p:spPr>
          <a:xfrm>
            <a:off x="239575" y="800900"/>
            <a:ext cx="8633748" cy="350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/>
          <p:cNvPicPr preferRelativeResize="0"/>
          <p:nvPr/>
        </p:nvPicPr>
        <p:blipFill rotWithShape="1">
          <a:blip r:embed="rId3">
            <a:alphaModFix/>
          </a:blip>
          <a:srcRect t="35985" b="34664"/>
          <a:stretch/>
        </p:blipFill>
        <p:spPr>
          <a:xfrm>
            <a:off x="475800" y="1611800"/>
            <a:ext cx="8192399" cy="15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Pre-Processing of Data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819150" y="166897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After Dropping the features with high correlation, we will apply BaseN encoding. 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Base = 2.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transforming categorical attributes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After transforming categorical attributes we got 45 columns.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Dividing dataset in train and test.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Train-Test-Split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819150" y="1667267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We used StratifiedShuffleSplit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This helps us to ensure we preserve percentage of each class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Ratio -&gt; 80:20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After splitting our train dataset is still unbalanced.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Reason to do after splitting dataset? Bias Data in test dataset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To solve this problem we applied different methods.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Data Imbalance after split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From the figures below we can see that there is still class imbalance problem to be resolved.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To resolve this problem we applied different techniques of oversampling and undersampling.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89" y="2195081"/>
            <a:ext cx="3173250" cy="13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232" y="2195081"/>
            <a:ext cx="265747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Oversampling</a:t>
            </a:r>
            <a:r>
              <a:rPr lang="en" dirty="0"/>
              <a:t> and undersampling</a:t>
            </a:r>
            <a:endParaRPr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719257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After splitting few attack types had less than 10 data points in train dataset compared to 100000+ “normal” type.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Oversampling -&gt; Randomly duplicates instances in the minority class.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Undersampling -&gt; Randomly deletes instances in the majority class.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Problem with Undersampling -&gt; some of the attacks consists only 1 data point leading to not enough data.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Problem with Random Oversampling -&gt; by duplicating same value we increase biasing and hence risk of overfitting.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819150" y="507502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SMOTE(Synthetic Minority Oversampling Technique)</a:t>
            </a:r>
            <a:endParaRPr dirty="0"/>
          </a:p>
        </p:txBody>
      </p:sp>
      <p:sp>
        <p:nvSpPr>
          <p:cNvPr id="242" name="Google Shape;242;p31"/>
          <p:cNvSpPr txBox="1">
            <a:spLocks noGrp="1"/>
          </p:cNvSpPr>
          <p:nvPr>
            <p:ph type="body" idx="1"/>
          </p:nvPr>
        </p:nvSpPr>
        <p:spPr>
          <a:xfrm>
            <a:off x="373172" y="1538943"/>
            <a:ext cx="85206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It is an type of oversampling technique.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Works by utilizing k-nearest neighbour algorithm.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Used to synthesize data where the features are continuous and classification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Problems? SMOTE may sometimes consider neighbours from other classes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For our dataset we used combination of random over sampler and SMOTE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Before we applied SMOTE -&gt;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dirty="0">
                <a:sym typeface="Montserrat"/>
              </a:rPr>
              <a:t>Counter({'normal.': 108268, 'neptune.': 52488, 'satan.': 1404,....'spy.': 2, 'udpstorm.': 2, 'sqlattack.': 2, 'worm.': 2})</a:t>
            </a:r>
            <a:endParaRPr dirty="0"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After we applied SMOTE -&gt;</a:t>
            </a:r>
            <a:br>
              <a:rPr lang="en" sz="1400" dirty="0">
                <a:solidFill>
                  <a:schemeClr val="dk1"/>
                </a:solidFill>
                <a:highlight>
                  <a:schemeClr val="lt1"/>
                </a:highlight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dirty="0">
                <a:sym typeface="Montserrat"/>
              </a:rPr>
              <a:t>Counter({'normal.': 108268, 'neptune.': 108268,'satan.': 108268,....'spy.': 108268, 'udpstorm.': 108268, 'sqlattack.': 108268, 'worm.': 108268})</a:t>
            </a:r>
            <a:endParaRPr sz="1400" dirty="0">
              <a:solidFill>
                <a:schemeClr val="dk1"/>
              </a:solidFill>
              <a:highlight>
                <a:schemeClr val="lt1"/>
              </a:highlight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603997" y="60739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Introduction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4" name="Google Shape;134;p14"/>
          <p:cNvSpPr txBox="1">
            <a:spLocks noGrp="1"/>
          </p:cNvSpPr>
          <p:nvPr>
            <p:ph type="body" idx="1"/>
          </p:nvPr>
        </p:nvSpPr>
        <p:spPr>
          <a:xfrm>
            <a:off x="371074" y="1225905"/>
            <a:ext cx="8443200" cy="33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Font typeface="Wingdings" panose="05000000000000000000" pitchFamily="2" charset="2"/>
              <a:buChar char="Ø"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What is Intrusion ?</a:t>
            </a:r>
            <a:br>
              <a:rPr lang="en" sz="17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The act of someone that you don't know, who gains </a:t>
            </a:r>
            <a:b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access to  your computer without your permission.</a:t>
            </a:r>
            <a:endParaRPr sz="12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Wingdings" panose="05000000000000000000" pitchFamily="2" charset="2"/>
              <a:buChar char="Ø"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Types of Intrusions:</a:t>
            </a:r>
            <a:endParaRPr sz="16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DDOS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U2R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R2L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§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Probing Attack</a:t>
            </a:r>
            <a:endParaRPr sz="14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Wingdings" panose="05000000000000000000" pitchFamily="2" charset="2"/>
              <a:buChar char="Ø"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What is intrusion detection system?</a:t>
            </a:r>
            <a:br>
              <a:rPr lang="en" sz="14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Intrusion detection System(ID) can be defined as a system for monitoring network security which prevents the occurrence of intrusions.</a:t>
            </a:r>
            <a:endParaRPr sz="11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l="7545" r="10788"/>
          <a:stretch/>
        </p:blipFill>
        <p:spPr>
          <a:xfrm>
            <a:off x="5117566" y="1007376"/>
            <a:ext cx="3655360" cy="233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04A1E6-5B6C-42E8-BCA4-C0427645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6" y="2101001"/>
            <a:ext cx="7976027" cy="1602323"/>
          </a:xfrm>
          <a:prstGeom prst="rect">
            <a:avLst/>
          </a:prstGeom>
        </p:spPr>
      </p:pic>
      <p:sp>
        <p:nvSpPr>
          <p:cNvPr id="10" name="Google Shape;241;p31">
            <a:extLst>
              <a:ext uri="{FF2B5EF4-FFF2-40B4-BE49-F238E27FC236}">
                <a16:creationId xmlns:a16="http://schemas.microsoft.com/office/drawing/2014/main" id="{0203CBA8-3AD4-4ED5-AE55-FD23F2E6A4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9150" y="507502"/>
            <a:ext cx="7505700" cy="837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 Metrics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151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Conclusion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Random forest has highest accuracy of all 99.58%, with high precision, recall and f1 score.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>
            <a:spLocks noGrp="1"/>
          </p:cNvSpPr>
          <p:nvPr>
            <p:ph type="title"/>
          </p:nvPr>
        </p:nvSpPr>
        <p:spPr>
          <a:xfrm>
            <a:off x="747950" y="20410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THANK YOU</a:t>
            </a:r>
            <a:endParaRPr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528418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About the Dataset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473368" y="1080162"/>
            <a:ext cx="8520600" cy="302235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0" anchor="t" anchorCtr="0">
            <a:spAutoFit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KDD Cup 1999 Data</a:t>
            </a:r>
            <a:endParaRPr sz="16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Two week’s of attacks-free instances and 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five week’s of attack in- stances.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Output classes are divided to 5 main categories: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DOS (Denial of Service), Probe,</a:t>
            </a:r>
            <a:br>
              <a:rPr lang="en" sz="12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R2L (Root 2 Local), U2R (User 2 Root)</a:t>
            </a:r>
            <a:br>
              <a:rPr lang="en" sz="12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and Normal.</a:t>
            </a:r>
            <a:endParaRPr sz="12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Wingdings" panose="05000000000000000000" pitchFamily="2" charset="2"/>
              <a:buChar char="Ø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Dataset contains 39 attack types.</a:t>
            </a:r>
          </a:p>
          <a:p>
            <a:pPr marL="139700" indent="0">
              <a:lnSpc>
                <a:spcPct val="100000"/>
              </a:lnSpc>
              <a:buSzPts val="1400"/>
              <a:buNone/>
            </a:pPr>
            <a: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         Heavily imbalanced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         Total instances: 4898430</a:t>
            </a:r>
            <a:b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2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         Attack instances: 3925650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endParaRPr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8138"/>
          <a:stretch/>
        </p:blipFill>
        <p:spPr>
          <a:xfrm>
            <a:off x="5201361" y="1175656"/>
            <a:ext cx="3646225" cy="32741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623400" y="48624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Data Exploratory analysis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542125" y="1406325"/>
            <a:ext cx="7794300" cy="30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Distribution </a:t>
            </a:r>
            <a:endParaRPr sz="16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Normal-60%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Neptune-35%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Rest 38 classes 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4%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6"/>
          <p:cNvPicPr preferRelativeResize="0"/>
          <p:nvPr/>
        </p:nvPicPr>
        <p:blipFill rotWithShape="1">
          <a:blip r:embed="rId3">
            <a:alphaModFix/>
          </a:blip>
          <a:srcRect l="-6807" t="-2051" r="2401"/>
          <a:stretch/>
        </p:blipFill>
        <p:spPr>
          <a:xfrm>
            <a:off x="2881513" y="926969"/>
            <a:ext cx="5720362" cy="360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Observations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311700" y="1557150"/>
            <a:ext cx="8520600" cy="28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Since this is a multi-class problem with 40 output classes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Classes are highly imbalanced.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Main objective is to predict the type of attack 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Minimize the bad connection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A bad connection can be any type of DDOS attack.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We focus on minimizing the false positive rate. (a bad connection classified as normal).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Features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4848626" y="1450962"/>
            <a:ext cx="4003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Categorical</a:t>
            </a:r>
            <a:endParaRPr sz="16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Total count- 3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Protocol type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Service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flag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1" name="Google Shape;161;p18"/>
          <p:cNvSpPr txBox="1">
            <a:spLocks noGrp="1"/>
          </p:cNvSpPr>
          <p:nvPr>
            <p:ph type="body" idx="4294967295"/>
          </p:nvPr>
        </p:nvSpPr>
        <p:spPr>
          <a:xfrm>
            <a:off x="674367" y="1450962"/>
            <a:ext cx="3859213" cy="34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Numerical</a:t>
            </a:r>
            <a:endParaRPr sz="1600" b="1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Total count - 38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21 numerical features have the range 1.( Min=0,Max=1)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17 features can be standardized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Distribution of Categorical Features- protocol_type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415550" y="1901797"/>
            <a:ext cx="8520600" cy="25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TCP- 90%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UDP-8.4%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ICMP-1.6%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r="4287" b="5231"/>
          <a:stretch/>
        </p:blipFill>
        <p:spPr>
          <a:xfrm>
            <a:off x="2290125" y="1800199"/>
            <a:ext cx="6261474" cy="31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Distribution of Categorical Features- service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Http: 42.6%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Private: 33.7%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Rest 64 classes :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 23.7%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l="4683" r="8743"/>
          <a:stretch/>
        </p:blipFill>
        <p:spPr>
          <a:xfrm>
            <a:off x="3350239" y="1490703"/>
            <a:ext cx="5272012" cy="334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ambria Math" panose="02040503050406030204" pitchFamily="18" charset="0"/>
                <a:ea typeface="Cambria Math" panose="02040503050406030204" pitchFamily="18" charset="0"/>
              </a:rPr>
              <a:t>Distribution of Categorical Features - flag</a:t>
            </a:r>
            <a:endParaRPr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819150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SF: 60%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S0: 29%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REJ: 10%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➢"/>
            </a:pP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Rest 8 class:</a:t>
            </a:r>
            <a:b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</a:br>
            <a:r>
              <a:rPr lang="en" sz="1400" dirty="0">
                <a:latin typeface="Cambria Math" panose="02040503050406030204" pitchFamily="18" charset="0"/>
                <a:ea typeface="Cambria Math" panose="02040503050406030204" pitchFamily="18" charset="0"/>
                <a:cs typeface="Montserrat"/>
                <a:sym typeface="Montserrat"/>
              </a:rPr>
              <a:t>1%</a:t>
            </a:r>
            <a:endParaRPr sz="1400" dirty="0">
              <a:latin typeface="Cambria Math" panose="02040503050406030204" pitchFamily="18" charset="0"/>
              <a:ea typeface="Cambria Math" panose="02040503050406030204" pitchFamily="18" charset="0"/>
              <a:cs typeface="Montserrat"/>
              <a:sym typeface="Montserrat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l="4670" r="7710"/>
          <a:stretch/>
        </p:blipFill>
        <p:spPr>
          <a:xfrm>
            <a:off x="2658800" y="1362900"/>
            <a:ext cx="5960526" cy="3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428</TotalTime>
  <Words>803</Words>
  <Application>Microsoft Office PowerPoint</Application>
  <PresentationFormat>On-screen Show (16:9)</PresentationFormat>
  <Paragraphs>101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Nunito</vt:lpstr>
      <vt:lpstr>Arial</vt:lpstr>
      <vt:lpstr>Wingdings</vt:lpstr>
      <vt:lpstr>Calibri</vt:lpstr>
      <vt:lpstr>Montserrat</vt:lpstr>
      <vt:lpstr>Cambria Math</vt:lpstr>
      <vt:lpstr>Shift</vt:lpstr>
      <vt:lpstr>DDOS Detection  using Machine Learning</vt:lpstr>
      <vt:lpstr>Introduction</vt:lpstr>
      <vt:lpstr>About the Dataset</vt:lpstr>
      <vt:lpstr>Data Exploratory analysis</vt:lpstr>
      <vt:lpstr>Observations</vt:lpstr>
      <vt:lpstr>Features</vt:lpstr>
      <vt:lpstr>Distribution of Categorical Features- protocol_type</vt:lpstr>
      <vt:lpstr>Distribution of Categorical Features- service</vt:lpstr>
      <vt:lpstr>Distribution of Categorical Features - flag</vt:lpstr>
      <vt:lpstr>Inference for categorical data</vt:lpstr>
      <vt:lpstr>FEATURE SELECTION </vt:lpstr>
      <vt:lpstr>PowerPoint Presentation</vt:lpstr>
      <vt:lpstr>PowerPoint Presentation</vt:lpstr>
      <vt:lpstr>PowerPoint Presentation</vt:lpstr>
      <vt:lpstr>Pre-Processing of Data</vt:lpstr>
      <vt:lpstr>Train-Test-Split</vt:lpstr>
      <vt:lpstr>Data Imbalance after split</vt:lpstr>
      <vt:lpstr>Oversampling and undersampling</vt:lpstr>
      <vt:lpstr>SMOTE(Synthetic Minority Oversampling Technique)</vt:lpstr>
      <vt:lpstr>Performance Metrics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DDOS Detection  using Machine Learning</dc:title>
  <dc:creator>Kritika Gupta</dc:creator>
  <cp:lastModifiedBy>Megha Gupta</cp:lastModifiedBy>
  <cp:revision>18</cp:revision>
  <dcterms:modified xsi:type="dcterms:W3CDTF">2021-12-11T05:08:16Z</dcterms:modified>
</cp:coreProperties>
</file>